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handoutMasterIdLst>
    <p:handoutMasterId r:id="rId16"/>
  </p:handoutMasterIdLst>
  <p:sldIdLst>
    <p:sldId id="256" r:id="rId2"/>
    <p:sldId id="312" r:id="rId3"/>
    <p:sldId id="329" r:id="rId4"/>
    <p:sldId id="330" r:id="rId5"/>
    <p:sldId id="331" r:id="rId6"/>
    <p:sldId id="332" r:id="rId7"/>
    <p:sldId id="320" r:id="rId8"/>
    <p:sldId id="333" r:id="rId9"/>
    <p:sldId id="334" r:id="rId10"/>
    <p:sldId id="303" r:id="rId11"/>
    <p:sldId id="327" r:id="rId12"/>
    <p:sldId id="328" r:id="rId13"/>
    <p:sldId id="317" r:id="rId14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ixonP" initials="D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333D4-C862-45B6-8317-2877931490C0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587DB-5CA8-45F6-B75C-A11ACAAD943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2638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BDF19-1CC3-4CE1-ABAC-A6B6BFF60D88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F66F5-C314-43C9-9E49-13BB8CB26A4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888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2879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354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112F3AA7-8D1D-4094-95D7-0F0AD16921C5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OIML</a:t>
            </a:r>
            <a:r>
              <a:rPr lang="en-GB" sz="3200" baseline="0" dirty="0">
                <a:solidFill>
                  <a:srgbClr val="0070C0"/>
                </a:solidFill>
              </a:rPr>
              <a:t> Certification System (OIML-CS)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OIML-CS Seminar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</a:t>
            </a:r>
            <a:r>
              <a:rPr lang="en-GB" sz="1200" baseline="0" dirty="0">
                <a:solidFill>
                  <a:srgbClr val="FF0000"/>
                </a:solidFill>
              </a:rPr>
              <a:t> May 2018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60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iml.org/" TargetMode="External"/><Relationship Id="rId2" Type="http://schemas.openxmlformats.org/officeDocument/2006/relationships/hyperlink" Target="mailto:paul.dixon@oiml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32" y="1340768"/>
            <a:ext cx="7344816" cy="1470025"/>
          </a:xfrm>
        </p:spPr>
        <p:txBody>
          <a:bodyPr>
            <a:normAutofit/>
          </a:bodyPr>
          <a:lstStyle/>
          <a:p>
            <a:r>
              <a:rPr lang="en-GB" sz="4000" dirty="0"/>
              <a:t>Stakeholder perspectives:</a:t>
            </a:r>
            <a:br>
              <a:rPr lang="en-GB" sz="4000" dirty="0"/>
            </a:br>
            <a:r>
              <a:rPr lang="en-GB" sz="4000" dirty="0"/>
              <a:t>Issuing Authorities and Utilizers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</a:t>
            </a:fld>
            <a:endParaRPr lang="fr-FR"/>
          </a:p>
        </p:txBody>
      </p:sp>
      <p:sp>
        <p:nvSpPr>
          <p:cNvPr id="5" name="Subtitle 2"/>
          <p:cNvSpPr>
            <a:spLocks noGrp="1"/>
          </p:cNvSpPr>
          <p:nvPr/>
        </p:nvSpPr>
        <p:spPr>
          <a:xfrm>
            <a:off x="467544" y="2924944"/>
            <a:ext cx="7128792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solidFill>
                  <a:schemeClr val="tx1"/>
                </a:solidFill>
              </a:rPr>
              <a:t>COOMET </a:t>
            </a:r>
            <a:r>
              <a:rPr lang="fr-FR" sz="2800" dirty="0" err="1">
                <a:solidFill>
                  <a:schemeClr val="tx1"/>
                </a:solidFill>
              </a:rPr>
              <a:t>Seminar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800" dirty="0">
                <a:solidFill>
                  <a:schemeClr val="tx1"/>
                </a:solidFill>
              </a:rPr>
              <a:t>OIML Certification System (OIML-CS)</a:t>
            </a: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May 2018</a:t>
            </a:r>
          </a:p>
          <a:p>
            <a:endParaRPr lang="fr-FR" sz="2800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Peter Ulbig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COOMET Vice </a:t>
            </a:r>
            <a:r>
              <a:rPr lang="fr-FR" sz="2000" dirty="0" err="1">
                <a:solidFill>
                  <a:schemeClr val="tx1"/>
                </a:solidFill>
              </a:rPr>
              <a:t>President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851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OIML Issuing Authorities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10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7692851" cy="2562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8658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Utilizers and Associates (1)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11</a:t>
            </a:fld>
            <a:endParaRPr lang="fr-F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6"/>
            <a:ext cx="7764859" cy="367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586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Utilizers and Associates (2)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12</a:t>
            </a:fld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97" y="2780928"/>
            <a:ext cx="7614493" cy="1669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2DE39306-2ED4-4FBE-B0A9-466B305B6EB9}"/>
              </a:ext>
            </a:extLst>
          </p:cNvPr>
          <p:cNvSpPr/>
          <p:nvPr/>
        </p:nvSpPr>
        <p:spPr>
          <a:xfrm>
            <a:off x="457200" y="5013176"/>
            <a:ext cx="514400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13F1734-5B92-4FE7-A7E1-79F1696117E5}"/>
              </a:ext>
            </a:extLst>
          </p:cNvPr>
          <p:cNvSpPr txBox="1"/>
          <p:nvPr/>
        </p:nvSpPr>
        <p:spPr>
          <a:xfrm>
            <a:off x="1043608" y="4962363"/>
            <a:ext cx="66522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rgbClr val="0070C0"/>
                </a:solidFill>
              </a:rPr>
              <a:t>So </a:t>
            </a:r>
            <a:r>
              <a:rPr lang="de-DE" sz="2400" b="1" dirty="0" err="1">
                <a:solidFill>
                  <a:srgbClr val="0070C0"/>
                </a:solidFill>
              </a:rPr>
              <a:t>far</a:t>
            </a:r>
            <a:r>
              <a:rPr lang="de-DE" sz="2400" b="1" dirty="0">
                <a:solidFill>
                  <a:srgbClr val="0070C0"/>
                </a:solidFill>
              </a:rPr>
              <a:t> 22 </a:t>
            </a:r>
            <a:r>
              <a:rPr lang="de-DE" sz="2400" b="1" dirty="0" err="1">
                <a:solidFill>
                  <a:srgbClr val="0070C0"/>
                </a:solidFill>
              </a:rPr>
              <a:t>utilizers</a:t>
            </a:r>
            <a:r>
              <a:rPr lang="de-DE" sz="2400" b="1" dirty="0">
                <a:solidFill>
                  <a:srgbClr val="0070C0"/>
                </a:solidFill>
              </a:rPr>
              <a:t>, but 126 </a:t>
            </a:r>
            <a:r>
              <a:rPr lang="de-DE" sz="2400" b="1" dirty="0" err="1">
                <a:solidFill>
                  <a:srgbClr val="0070C0"/>
                </a:solidFill>
              </a:rPr>
              <a:t>members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of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the</a:t>
            </a:r>
            <a:r>
              <a:rPr lang="de-DE" sz="2400" b="1" dirty="0">
                <a:solidFill>
                  <a:srgbClr val="0070C0"/>
                </a:solidFill>
              </a:rPr>
              <a:t> OIML!!!</a:t>
            </a:r>
          </a:p>
        </p:txBody>
      </p:sp>
    </p:spTree>
    <p:extLst>
      <p:ext uri="{BB962C8B-B14F-4D97-AF65-F5344CB8AC3E}">
        <p14:creationId xmlns:p14="http://schemas.microsoft.com/office/powerpoint/2010/main" val="16965331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3016"/>
            <a:ext cx="7956376" cy="2274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Peter Ulbig</a:t>
            </a:r>
          </a:p>
          <a:p>
            <a:pPr marL="0" indent="0" algn="ctr">
              <a:buNone/>
            </a:pPr>
            <a:r>
              <a:rPr lang="en-US" sz="2400" b="1" dirty="0"/>
              <a:t>COOMET Vice President</a:t>
            </a:r>
          </a:p>
          <a:p>
            <a:pPr marL="0" indent="0" algn="ctr">
              <a:buNone/>
            </a:pPr>
            <a:br>
              <a:rPr lang="en-US" sz="2400" b="1" dirty="0"/>
            </a:br>
            <a:r>
              <a:rPr lang="en-US" sz="2400" b="1" dirty="0">
                <a:hlinkClick r:id="rId2"/>
              </a:rPr>
              <a:t>peter.ulbig@ptb.de</a:t>
            </a:r>
            <a:endParaRPr lang="en-US" sz="2400" b="1" dirty="0"/>
          </a:p>
          <a:p>
            <a:pPr marL="0" indent="0" algn="ctr">
              <a:buNone/>
            </a:pPr>
            <a:r>
              <a:rPr lang="en-US" sz="2400" b="1" dirty="0">
                <a:hlinkClick r:id="rId3"/>
              </a:rPr>
              <a:t>www.oiml.org</a:t>
            </a:r>
            <a:endParaRPr lang="en-US" sz="2400" dirty="0"/>
          </a:p>
        </p:txBody>
      </p:sp>
      <p:pic>
        <p:nvPicPr>
          <p:cNvPr id="5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84784"/>
            <a:ext cx="2088232" cy="208823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2531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OIML Issuing Authorities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2</a:t>
            </a:fld>
            <a:endParaRPr lang="fr-FR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10163C6-146C-4FBD-A5D2-814B2B27EF57}"/>
              </a:ext>
            </a:extLst>
          </p:cNvPr>
          <p:cNvSpPr txBox="1"/>
          <p:nvPr/>
        </p:nvSpPr>
        <p:spPr>
          <a:xfrm>
            <a:off x="1495082" y="1988840"/>
            <a:ext cx="5207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dirty="0" err="1"/>
              <a:t>What</a:t>
            </a:r>
            <a:r>
              <a:rPr lang="de-DE" sz="2800" dirty="0"/>
              <a:t> do </a:t>
            </a:r>
            <a:r>
              <a:rPr lang="de-DE" sz="2800" dirty="0" err="1"/>
              <a:t>Issuing</a:t>
            </a:r>
            <a:r>
              <a:rPr lang="de-DE" sz="2800" dirty="0"/>
              <a:t> </a:t>
            </a:r>
            <a:r>
              <a:rPr lang="de-DE" sz="2800" dirty="0" err="1"/>
              <a:t>Authorities</a:t>
            </a:r>
            <a:r>
              <a:rPr lang="de-DE" sz="2800" dirty="0"/>
              <a:t> </a:t>
            </a:r>
            <a:r>
              <a:rPr lang="de-DE" sz="2800" dirty="0" err="1"/>
              <a:t>want</a:t>
            </a:r>
            <a:r>
              <a:rPr lang="de-DE" sz="2800" dirty="0"/>
              <a:t>?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955260D1-9D74-4208-8246-001A1069A725}"/>
              </a:ext>
            </a:extLst>
          </p:cNvPr>
          <p:cNvGrpSpPr/>
          <p:nvPr/>
        </p:nvGrpSpPr>
        <p:grpSpPr>
          <a:xfrm>
            <a:off x="251521" y="2708920"/>
            <a:ext cx="2628391" cy="2544896"/>
            <a:chOff x="251521" y="2708920"/>
            <a:chExt cx="2628391" cy="2544896"/>
          </a:xfrm>
        </p:grpSpPr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290311B3-9249-4725-847B-4E205FEC3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521" y="3501008"/>
              <a:ext cx="2628391" cy="1752808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3AC5C999-D9F4-41D1-8843-2F09348C0154}"/>
                </a:ext>
              </a:extLst>
            </p:cNvPr>
            <p:cNvSpPr txBox="1"/>
            <p:nvPr/>
          </p:nvSpPr>
          <p:spPr>
            <a:xfrm>
              <a:off x="364741" y="2708920"/>
              <a:ext cx="22606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err="1"/>
                <a:t>Manufacturer</a:t>
              </a:r>
              <a:r>
                <a:rPr lang="de-DE" dirty="0"/>
                <a:t> </a:t>
              </a:r>
              <a:r>
                <a:rPr lang="de-DE" dirty="0" err="1"/>
                <a:t>of</a:t>
              </a:r>
              <a:r>
                <a:rPr lang="de-DE" dirty="0"/>
                <a:t> a</a:t>
              </a:r>
            </a:p>
            <a:p>
              <a:pPr algn="ctr"/>
              <a:r>
                <a:rPr lang="de-DE" dirty="0" err="1"/>
                <a:t>measuring</a:t>
              </a:r>
              <a:r>
                <a:rPr lang="de-DE" dirty="0"/>
                <a:t> </a:t>
              </a:r>
              <a:r>
                <a:rPr lang="de-DE" dirty="0" err="1"/>
                <a:t>instrument</a:t>
              </a:r>
              <a:endParaRPr lang="de-DE" dirty="0"/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9A8B2370-D84A-4B19-9503-85856ECE60A4}"/>
              </a:ext>
            </a:extLst>
          </p:cNvPr>
          <p:cNvGrpSpPr/>
          <p:nvPr/>
        </p:nvGrpSpPr>
        <p:grpSpPr>
          <a:xfrm>
            <a:off x="2879912" y="2718561"/>
            <a:ext cx="2527001" cy="2535255"/>
            <a:chOff x="2879912" y="2718561"/>
            <a:chExt cx="2527001" cy="2535255"/>
          </a:xfrm>
        </p:grpSpPr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445211AA-483A-4ECD-888A-B949E63133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31840" y="3501008"/>
              <a:ext cx="2275073" cy="1752808"/>
            </a:xfrm>
            <a:prstGeom prst="rect">
              <a:avLst/>
            </a:prstGeom>
          </p:spPr>
        </p:pic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0D26DD0B-31C0-4BF2-8325-AAA864F3FF82}"/>
                </a:ext>
              </a:extLst>
            </p:cNvPr>
            <p:cNvSpPr txBox="1"/>
            <p:nvPr/>
          </p:nvSpPr>
          <p:spPr>
            <a:xfrm>
              <a:off x="3347865" y="2718561"/>
              <a:ext cx="17700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err="1"/>
                <a:t>Issuing</a:t>
              </a:r>
              <a:r>
                <a:rPr lang="de-DE" dirty="0"/>
                <a:t> Authority</a:t>
              </a:r>
              <a:br>
                <a:rPr lang="de-DE" dirty="0"/>
              </a:br>
              <a:r>
                <a:rPr lang="de-DE" dirty="0"/>
                <a:t>(</a:t>
              </a:r>
              <a:r>
                <a:rPr lang="de-DE" dirty="0" err="1"/>
                <a:t>with</a:t>
              </a:r>
              <a:r>
                <a:rPr lang="de-DE" dirty="0"/>
                <a:t> </a:t>
              </a:r>
              <a:r>
                <a:rPr lang="de-DE" dirty="0" err="1"/>
                <a:t>testing</a:t>
              </a:r>
              <a:r>
                <a:rPr lang="de-DE" dirty="0"/>
                <a:t> lab)</a:t>
              </a:r>
            </a:p>
          </p:txBody>
        </p:sp>
        <p:sp>
          <p:nvSpPr>
            <p:cNvPr id="19" name="Pfeil: nach rechts 18">
              <a:extLst>
                <a:ext uri="{FF2B5EF4-FFF2-40B4-BE49-F238E27FC236}">
                  <a16:creationId xmlns:a16="http://schemas.microsoft.com/office/drawing/2014/main" id="{86292715-82DD-4720-8D5C-8E73205790BE}"/>
                </a:ext>
              </a:extLst>
            </p:cNvPr>
            <p:cNvSpPr/>
            <p:nvPr/>
          </p:nvSpPr>
          <p:spPr>
            <a:xfrm>
              <a:off x="2879912" y="4005064"/>
              <a:ext cx="251928" cy="8640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3DA4C066-701D-4AEB-AB44-1371EB8C6AE0}"/>
              </a:ext>
            </a:extLst>
          </p:cNvPr>
          <p:cNvGrpSpPr/>
          <p:nvPr/>
        </p:nvGrpSpPr>
        <p:grpSpPr>
          <a:xfrm>
            <a:off x="5406913" y="2705405"/>
            <a:ext cx="2496197" cy="2548411"/>
            <a:chOff x="5406913" y="2705405"/>
            <a:chExt cx="2496197" cy="2548411"/>
          </a:xfrm>
        </p:grpSpPr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8B20F971-CC5C-47B5-A987-1028E50C0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58841" y="3501008"/>
              <a:ext cx="2092060" cy="1752808"/>
            </a:xfrm>
            <a:prstGeom prst="rect">
              <a:avLst/>
            </a:prstGeom>
          </p:spPr>
        </p:pic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CBF916D4-5EF2-42A7-A6C9-5F3D6925B972}"/>
                </a:ext>
              </a:extLst>
            </p:cNvPr>
            <p:cNvSpPr txBox="1"/>
            <p:nvPr/>
          </p:nvSpPr>
          <p:spPr>
            <a:xfrm>
              <a:off x="5489309" y="2705405"/>
              <a:ext cx="241380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/>
                <a:t>Market</a:t>
              </a:r>
              <a:br>
                <a:rPr lang="de-DE" dirty="0"/>
              </a:br>
              <a:r>
                <a:rPr lang="de-DE" dirty="0"/>
                <a:t>(</a:t>
              </a:r>
              <a:r>
                <a:rPr lang="de-DE" dirty="0" err="1"/>
                <a:t>sales</a:t>
              </a:r>
              <a:r>
                <a:rPr lang="de-DE" dirty="0"/>
                <a:t> </a:t>
              </a:r>
              <a:r>
                <a:rPr lang="de-DE" dirty="0" err="1"/>
                <a:t>to</a:t>
              </a:r>
              <a:r>
                <a:rPr lang="de-DE" dirty="0"/>
                <a:t> </a:t>
              </a:r>
              <a:r>
                <a:rPr lang="de-DE" dirty="0" err="1"/>
                <a:t>the</a:t>
              </a:r>
              <a:r>
                <a:rPr lang="de-DE" dirty="0"/>
                <a:t> </a:t>
              </a:r>
              <a:r>
                <a:rPr lang="de-DE" dirty="0" err="1"/>
                <a:t>customer</a:t>
              </a:r>
              <a:r>
                <a:rPr lang="de-DE" dirty="0"/>
                <a:t>)</a:t>
              </a:r>
            </a:p>
          </p:txBody>
        </p:sp>
        <p:sp>
          <p:nvSpPr>
            <p:cNvPr id="22" name="Pfeil: nach rechts 21">
              <a:extLst>
                <a:ext uri="{FF2B5EF4-FFF2-40B4-BE49-F238E27FC236}">
                  <a16:creationId xmlns:a16="http://schemas.microsoft.com/office/drawing/2014/main" id="{BCB3EE5E-7E5B-410B-8570-F367CDC23913}"/>
                </a:ext>
              </a:extLst>
            </p:cNvPr>
            <p:cNvSpPr/>
            <p:nvPr/>
          </p:nvSpPr>
          <p:spPr>
            <a:xfrm>
              <a:off x="5406913" y="3996292"/>
              <a:ext cx="251928" cy="8640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CF04ACFF-2C4E-4F36-AA8B-40DBDCBC3F38}"/>
              </a:ext>
            </a:extLst>
          </p:cNvPr>
          <p:cNvGrpSpPr/>
          <p:nvPr/>
        </p:nvGrpSpPr>
        <p:grpSpPr>
          <a:xfrm>
            <a:off x="539552" y="5639877"/>
            <a:ext cx="7650003" cy="707886"/>
            <a:chOff x="450389" y="5827688"/>
            <a:chExt cx="7650003" cy="707886"/>
          </a:xfrm>
        </p:grpSpPr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C57D4D14-6B97-4D4E-AAD8-52D20762BB62}"/>
                </a:ext>
              </a:extLst>
            </p:cNvPr>
            <p:cNvSpPr txBox="1"/>
            <p:nvPr/>
          </p:nvSpPr>
          <p:spPr>
            <a:xfrm>
              <a:off x="971600" y="5827688"/>
              <a:ext cx="71287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 err="1"/>
                <a:t>Issuing</a:t>
              </a:r>
              <a:r>
                <a:rPr lang="de-DE" sz="2000" dirty="0"/>
                <a:t> </a:t>
              </a:r>
              <a:r>
                <a:rPr lang="de-DE" sz="2000" dirty="0" err="1"/>
                <a:t>Authorities</a:t>
              </a:r>
              <a:r>
                <a:rPr lang="de-DE" sz="2000" dirty="0"/>
                <a:t> </a:t>
              </a:r>
              <a:r>
                <a:rPr lang="de-DE" sz="2000" dirty="0" err="1"/>
                <a:t>help</a:t>
              </a:r>
              <a:r>
                <a:rPr lang="de-DE" sz="2000" dirty="0"/>
                <a:t> </a:t>
              </a:r>
              <a:r>
                <a:rPr lang="de-DE" sz="2000" dirty="0" err="1"/>
                <a:t>the</a:t>
              </a:r>
              <a:r>
                <a:rPr lang="de-DE" sz="2000" dirty="0"/>
                <a:t> </a:t>
              </a:r>
              <a:r>
                <a:rPr lang="de-DE" sz="2000" dirty="0" err="1"/>
                <a:t>manufacturer</a:t>
              </a:r>
              <a:r>
                <a:rPr lang="de-DE" sz="2000" dirty="0"/>
                <a:t> </a:t>
              </a:r>
              <a:r>
                <a:rPr lang="de-DE" sz="2000" dirty="0" err="1"/>
                <a:t>to</a:t>
              </a:r>
              <a:r>
                <a:rPr lang="de-DE" sz="2000" dirty="0"/>
                <a:t> </a:t>
              </a:r>
              <a:r>
                <a:rPr lang="de-DE" sz="2000" dirty="0" err="1"/>
                <a:t>get</a:t>
              </a:r>
              <a:r>
                <a:rPr lang="de-DE" sz="2000" dirty="0"/>
                <a:t> </a:t>
              </a:r>
              <a:r>
                <a:rPr lang="de-DE" sz="2000" dirty="0" err="1"/>
                <a:t>access</a:t>
              </a:r>
              <a:r>
                <a:rPr lang="de-DE" sz="2000" dirty="0"/>
                <a:t> </a:t>
              </a:r>
              <a:br>
                <a:rPr lang="de-DE" sz="2000" dirty="0"/>
              </a:br>
              <a:r>
                <a:rPr lang="de-DE" sz="2000" dirty="0" err="1"/>
                <a:t>to</a:t>
              </a:r>
              <a:r>
                <a:rPr lang="de-DE" sz="2000" dirty="0"/>
                <a:t> </a:t>
              </a:r>
              <a:r>
                <a:rPr lang="de-DE" sz="2000" dirty="0" err="1"/>
                <a:t>the</a:t>
              </a:r>
              <a:r>
                <a:rPr lang="de-DE" sz="2000" dirty="0"/>
                <a:t> </a:t>
              </a:r>
              <a:r>
                <a:rPr lang="de-DE" sz="2000" dirty="0" err="1"/>
                <a:t>market</a:t>
              </a:r>
              <a:r>
                <a:rPr lang="de-DE" sz="2000" dirty="0"/>
                <a:t>.</a:t>
              </a:r>
            </a:p>
          </p:txBody>
        </p:sp>
        <p:sp>
          <p:nvSpPr>
            <p:cNvPr id="23" name="Pfeil: nach rechts 22">
              <a:extLst>
                <a:ext uri="{FF2B5EF4-FFF2-40B4-BE49-F238E27FC236}">
                  <a16:creationId xmlns:a16="http://schemas.microsoft.com/office/drawing/2014/main" id="{D127DDF2-F3B4-4182-8694-1B99D84D1AF4}"/>
                </a:ext>
              </a:extLst>
            </p:cNvPr>
            <p:cNvSpPr/>
            <p:nvPr/>
          </p:nvSpPr>
          <p:spPr>
            <a:xfrm>
              <a:off x="450389" y="5841153"/>
              <a:ext cx="390835" cy="34439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/>
            </a:p>
          </p:txBody>
        </p:sp>
      </p:grpSp>
    </p:spTree>
    <p:extLst>
      <p:ext uri="{BB962C8B-B14F-4D97-AF65-F5344CB8AC3E}">
        <p14:creationId xmlns:p14="http://schemas.microsoft.com/office/powerpoint/2010/main" val="318332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OIML Issuing Authorities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3</a:t>
            </a:fld>
            <a:endParaRPr lang="fr-FR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10163C6-146C-4FBD-A5D2-814B2B27EF57}"/>
              </a:ext>
            </a:extLst>
          </p:cNvPr>
          <p:cNvSpPr txBox="1"/>
          <p:nvPr/>
        </p:nvSpPr>
        <p:spPr>
          <a:xfrm>
            <a:off x="1495082" y="1988840"/>
            <a:ext cx="5207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dirty="0" err="1"/>
              <a:t>What</a:t>
            </a:r>
            <a:r>
              <a:rPr lang="de-DE" sz="2800" dirty="0"/>
              <a:t> do </a:t>
            </a:r>
            <a:r>
              <a:rPr lang="de-DE" sz="2800" dirty="0" err="1"/>
              <a:t>Issuing</a:t>
            </a:r>
            <a:r>
              <a:rPr lang="de-DE" sz="2800" dirty="0"/>
              <a:t> </a:t>
            </a:r>
            <a:r>
              <a:rPr lang="de-DE" sz="2800" dirty="0" err="1"/>
              <a:t>Authorities</a:t>
            </a:r>
            <a:r>
              <a:rPr lang="de-DE" sz="2800" dirty="0"/>
              <a:t> </a:t>
            </a:r>
            <a:r>
              <a:rPr lang="de-DE" sz="2800" dirty="0" err="1"/>
              <a:t>want</a:t>
            </a:r>
            <a:r>
              <a:rPr lang="de-DE" sz="2800" dirty="0"/>
              <a:t>?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A1C72FF4-DA91-4645-9456-C6086C8490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3501008"/>
            <a:ext cx="2664296" cy="266429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A7303F9-0EA9-4ACB-84C3-7FEBD9B38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2420888"/>
            <a:ext cx="3096344" cy="311016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D5E1924-DCFA-479D-B283-0B81E64940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1175" y="2853749"/>
            <a:ext cx="959466" cy="129451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319CB68-AAB3-466E-BC24-D5A195203D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0362" y="2980519"/>
            <a:ext cx="361092" cy="36004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F90FFF4F-1B48-4E44-9330-B517CB45E4F2}"/>
              </a:ext>
            </a:extLst>
          </p:cNvPr>
          <p:cNvSpPr txBox="1"/>
          <p:nvPr/>
        </p:nvSpPr>
        <p:spPr>
          <a:xfrm>
            <a:off x="1612139" y="6165304"/>
            <a:ext cx="1482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Manufacturer</a:t>
            </a:r>
            <a:endParaRPr lang="de-DE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70701AE4-A684-4AA5-A675-C6BB020CA007}"/>
              </a:ext>
            </a:extLst>
          </p:cNvPr>
          <p:cNvSpPr txBox="1"/>
          <p:nvPr/>
        </p:nvSpPr>
        <p:spPr>
          <a:xfrm>
            <a:off x="4211960" y="5593771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National </a:t>
            </a:r>
            <a:r>
              <a:rPr lang="de-DE" dirty="0" err="1"/>
              <a:t>approval</a:t>
            </a:r>
            <a:r>
              <a:rPr lang="de-DE" dirty="0"/>
              <a:t> </a:t>
            </a:r>
            <a:r>
              <a:rPr lang="de-DE" dirty="0" err="1"/>
              <a:t>authority</a:t>
            </a:r>
            <a:endParaRPr lang="de-DE" dirty="0"/>
          </a:p>
          <a:p>
            <a:pPr algn="ctr"/>
            <a:r>
              <a:rPr lang="de-DE" b="1" dirty="0" err="1">
                <a:solidFill>
                  <a:srgbClr val="0070C0"/>
                </a:solidFill>
              </a:rPr>
              <a:t>easily</a:t>
            </a:r>
            <a:r>
              <a:rPr lang="de-DE" b="1" dirty="0">
                <a:solidFill>
                  <a:srgbClr val="0070C0"/>
                </a:solidFill>
              </a:rPr>
              <a:t> </a:t>
            </a:r>
            <a:r>
              <a:rPr lang="de-DE" b="1" dirty="0" err="1">
                <a:solidFill>
                  <a:srgbClr val="0070C0"/>
                </a:solidFill>
              </a:rPr>
              <a:t>accepts</a:t>
            </a:r>
            <a:r>
              <a:rPr lang="de-DE" b="1" dirty="0">
                <a:solidFill>
                  <a:srgbClr val="0070C0"/>
                </a:solidFill>
              </a:rPr>
              <a:t> </a:t>
            </a:r>
            <a:r>
              <a:rPr lang="de-DE" dirty="0"/>
              <a:t>OIML-</a:t>
            </a:r>
            <a:r>
              <a:rPr lang="de-DE" dirty="0" err="1"/>
              <a:t>certificates</a:t>
            </a:r>
            <a:endParaRPr lang="de-DE" dirty="0"/>
          </a:p>
          <a:p>
            <a:pPr algn="ctr"/>
            <a:r>
              <a:rPr lang="de-DE" dirty="0" err="1"/>
              <a:t>without</a:t>
            </a:r>
            <a:r>
              <a:rPr lang="de-DE" dirty="0"/>
              <a:t> </a:t>
            </a:r>
            <a:r>
              <a:rPr lang="de-DE" dirty="0" err="1"/>
              <a:t>big</a:t>
            </a:r>
            <a:r>
              <a:rPr lang="de-DE" dirty="0"/>
              <a:t> additional </a:t>
            </a:r>
            <a:r>
              <a:rPr lang="de-DE" dirty="0" err="1"/>
              <a:t>costs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5807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OIML Issuing Authorities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4</a:t>
            </a:fld>
            <a:endParaRPr lang="fr-FR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10163C6-146C-4FBD-A5D2-814B2B27EF57}"/>
              </a:ext>
            </a:extLst>
          </p:cNvPr>
          <p:cNvSpPr txBox="1"/>
          <p:nvPr/>
        </p:nvSpPr>
        <p:spPr>
          <a:xfrm>
            <a:off x="1495082" y="1988840"/>
            <a:ext cx="5207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dirty="0" err="1"/>
              <a:t>What</a:t>
            </a:r>
            <a:r>
              <a:rPr lang="de-DE" sz="2800" dirty="0"/>
              <a:t> do </a:t>
            </a:r>
            <a:r>
              <a:rPr lang="de-DE" sz="2800" dirty="0" err="1"/>
              <a:t>Issuing</a:t>
            </a:r>
            <a:r>
              <a:rPr lang="de-DE" sz="2800" dirty="0"/>
              <a:t> </a:t>
            </a:r>
            <a:r>
              <a:rPr lang="de-DE" sz="2800" dirty="0" err="1"/>
              <a:t>Authorities</a:t>
            </a:r>
            <a:r>
              <a:rPr lang="de-DE" sz="2800" dirty="0"/>
              <a:t> </a:t>
            </a:r>
            <a:r>
              <a:rPr lang="de-DE" sz="2800" dirty="0" err="1"/>
              <a:t>want</a:t>
            </a:r>
            <a:r>
              <a:rPr lang="de-DE" sz="2800" dirty="0"/>
              <a:t>?</a:t>
            </a:r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AC3EE08C-7F97-4286-ADF9-4D00C040A598}"/>
              </a:ext>
            </a:extLst>
          </p:cNvPr>
          <p:cNvGrpSpPr/>
          <p:nvPr/>
        </p:nvGrpSpPr>
        <p:grpSpPr>
          <a:xfrm>
            <a:off x="492732" y="2952165"/>
            <a:ext cx="2207059" cy="2587133"/>
            <a:chOff x="492732" y="3212975"/>
            <a:chExt cx="2207059" cy="2587133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783D470C-7517-4374-B76D-F6F68AF147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2732" y="3212975"/>
              <a:ext cx="2207059" cy="2207059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F6D3C1DB-43E7-4438-9AA6-3BCB3B742ECD}"/>
                </a:ext>
              </a:extLst>
            </p:cNvPr>
            <p:cNvSpPr txBox="1"/>
            <p:nvPr/>
          </p:nvSpPr>
          <p:spPr>
            <a:xfrm>
              <a:off x="1152506" y="3975316"/>
              <a:ext cx="375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IA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CD5CD761-B36B-42E6-9695-779E8003E057}"/>
                </a:ext>
              </a:extLst>
            </p:cNvPr>
            <p:cNvSpPr txBox="1"/>
            <p:nvPr/>
          </p:nvSpPr>
          <p:spPr>
            <a:xfrm>
              <a:off x="807199" y="5430776"/>
              <a:ext cx="1578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To</a:t>
              </a:r>
              <a:r>
                <a:rPr lang="de-DE" dirty="0"/>
                <a:t> </a:t>
              </a:r>
              <a:r>
                <a:rPr lang="de-DE" dirty="0" err="1"/>
                <a:t>earn</a:t>
              </a:r>
              <a:r>
                <a:rPr lang="de-DE" dirty="0"/>
                <a:t> </a:t>
              </a:r>
              <a:r>
                <a:rPr lang="de-DE" dirty="0" err="1"/>
                <a:t>money</a:t>
              </a:r>
              <a:endParaRPr lang="de-DE" dirty="0"/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0C93092A-1513-4FDE-8997-6AD2B07E980E}"/>
              </a:ext>
            </a:extLst>
          </p:cNvPr>
          <p:cNvGrpSpPr/>
          <p:nvPr/>
        </p:nvGrpSpPr>
        <p:grpSpPr>
          <a:xfrm>
            <a:off x="2843808" y="3096182"/>
            <a:ext cx="2592288" cy="2997114"/>
            <a:chOff x="2915816" y="3356992"/>
            <a:chExt cx="2592288" cy="2997114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A59B630C-B193-46B0-A114-155732A2F2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5816" y="3356992"/>
              <a:ext cx="2592288" cy="1944216"/>
            </a:xfrm>
            <a:prstGeom prst="rect">
              <a:avLst/>
            </a:prstGeom>
          </p:spPr>
        </p:pic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19C3B21E-8A53-4767-B799-F7A461BA2350}"/>
                </a:ext>
              </a:extLst>
            </p:cNvPr>
            <p:cNvSpPr txBox="1"/>
            <p:nvPr/>
          </p:nvSpPr>
          <p:spPr>
            <a:xfrm>
              <a:off x="3563888" y="4283804"/>
              <a:ext cx="375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IA</a:t>
              </a:r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F5A9EA0A-3834-4D56-96E0-F9DA2D2AB651}"/>
                </a:ext>
              </a:extLst>
            </p:cNvPr>
            <p:cNvSpPr txBox="1"/>
            <p:nvPr/>
          </p:nvSpPr>
          <p:spPr>
            <a:xfrm>
              <a:off x="4406188" y="4149080"/>
              <a:ext cx="3818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M</a:t>
              </a: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3DF11819-A97B-4E02-A926-4116E8AF6B95}"/>
                </a:ext>
              </a:extLst>
            </p:cNvPr>
            <p:cNvSpPr txBox="1"/>
            <p:nvPr/>
          </p:nvSpPr>
          <p:spPr>
            <a:xfrm>
              <a:off x="3309714" y="5430776"/>
              <a:ext cx="1552348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dirty="0" err="1"/>
                <a:t>To</a:t>
              </a:r>
              <a:r>
                <a:rPr lang="de-DE" dirty="0"/>
                <a:t> support </a:t>
              </a:r>
              <a:r>
                <a:rPr lang="de-DE" dirty="0" err="1"/>
                <a:t>the</a:t>
              </a:r>
              <a:endParaRPr lang="de-DE" dirty="0"/>
            </a:p>
            <a:p>
              <a:pPr algn="ctr"/>
              <a:r>
                <a:rPr lang="de-DE" dirty="0"/>
                <a:t>national</a:t>
              </a:r>
            </a:p>
            <a:p>
              <a:pPr algn="ctr"/>
              <a:r>
                <a:rPr lang="de-DE" dirty="0" err="1"/>
                <a:t>manufacturers</a:t>
              </a:r>
              <a:endParaRPr lang="de-DE" dirty="0"/>
            </a:p>
          </p:txBody>
        </p:sp>
      </p:grp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CD449F8D-BD19-418F-AADE-3D326F2C5C68}"/>
              </a:ext>
            </a:extLst>
          </p:cNvPr>
          <p:cNvGrpSpPr/>
          <p:nvPr/>
        </p:nvGrpSpPr>
        <p:grpSpPr>
          <a:xfrm>
            <a:off x="5364088" y="2913379"/>
            <a:ext cx="2580722" cy="2902918"/>
            <a:chOff x="5364088" y="3174189"/>
            <a:chExt cx="2580722" cy="2902918"/>
          </a:xfrm>
        </p:grpSpPr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BADA00F8-77D7-4F63-ACC9-64F7087BD0D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64088" y="3174189"/>
              <a:ext cx="2474746" cy="2199027"/>
            </a:xfrm>
            <a:prstGeom prst="rect">
              <a:avLst/>
            </a:prstGeom>
          </p:spPr>
        </p:pic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9877B44F-EB92-418F-98A1-A38B8FB09822}"/>
                </a:ext>
              </a:extLst>
            </p:cNvPr>
            <p:cNvSpPr txBox="1"/>
            <p:nvPr/>
          </p:nvSpPr>
          <p:spPr>
            <a:xfrm rot="18937512">
              <a:off x="6995897" y="4736817"/>
              <a:ext cx="94891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solidFill>
                    <a:schemeClr val="accent3">
                      <a:lumMod val="50000"/>
                    </a:schemeClr>
                  </a:solidFill>
                </a:rPr>
                <a:t>Innovative</a:t>
              </a:r>
            </a:p>
            <a:p>
              <a:pPr algn="ctr"/>
              <a:r>
                <a:rPr lang="de-DE" sz="1400" dirty="0" err="1">
                  <a:solidFill>
                    <a:schemeClr val="accent3">
                      <a:lumMod val="50000"/>
                    </a:schemeClr>
                  </a:solidFill>
                </a:rPr>
                <a:t>products</a:t>
              </a:r>
              <a:endParaRPr lang="de-DE" sz="14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10DEB1F4-1AB1-430A-8F17-753F8A0163C2}"/>
                </a:ext>
              </a:extLst>
            </p:cNvPr>
            <p:cNvSpPr/>
            <p:nvPr/>
          </p:nvSpPr>
          <p:spPr>
            <a:xfrm>
              <a:off x="5570966" y="5430776"/>
              <a:ext cx="20609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de-DE" dirty="0" err="1"/>
                <a:t>To</a:t>
              </a:r>
              <a:r>
                <a:rPr lang="de-DE" dirty="0"/>
                <a:t> support</a:t>
              </a:r>
            </a:p>
            <a:p>
              <a:pPr algn="ctr"/>
              <a:r>
                <a:rPr lang="de-DE" dirty="0" err="1"/>
                <a:t>innovation</a:t>
              </a:r>
              <a:endParaRPr lang="de-DE" dirty="0"/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BD2F8949-B132-4B22-8100-6420A54BD2F6}"/>
                </a:ext>
              </a:extLst>
            </p:cNvPr>
            <p:cNvSpPr/>
            <p:nvPr/>
          </p:nvSpPr>
          <p:spPr>
            <a:xfrm>
              <a:off x="6413748" y="3790650"/>
              <a:ext cx="3754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IA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526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OIML Issuing Authorities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5</a:t>
            </a:fld>
            <a:endParaRPr lang="fr-FR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10163C6-146C-4FBD-A5D2-814B2B27EF57}"/>
              </a:ext>
            </a:extLst>
          </p:cNvPr>
          <p:cNvSpPr txBox="1"/>
          <p:nvPr/>
        </p:nvSpPr>
        <p:spPr>
          <a:xfrm>
            <a:off x="1495082" y="1988840"/>
            <a:ext cx="5207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dirty="0" err="1"/>
              <a:t>What</a:t>
            </a:r>
            <a:r>
              <a:rPr lang="de-DE" sz="2800" dirty="0"/>
              <a:t> do </a:t>
            </a:r>
            <a:r>
              <a:rPr lang="de-DE" sz="2800" dirty="0" err="1"/>
              <a:t>Issuing</a:t>
            </a:r>
            <a:r>
              <a:rPr lang="de-DE" sz="2800" dirty="0"/>
              <a:t> </a:t>
            </a:r>
            <a:r>
              <a:rPr lang="de-DE" sz="2800" dirty="0" err="1"/>
              <a:t>Authorities</a:t>
            </a:r>
            <a:r>
              <a:rPr lang="de-DE" sz="2800" dirty="0"/>
              <a:t> </a:t>
            </a:r>
            <a:r>
              <a:rPr lang="de-DE" sz="2800" dirty="0" err="1"/>
              <a:t>want</a:t>
            </a:r>
            <a:r>
              <a:rPr lang="de-DE" sz="2800" dirty="0"/>
              <a:t>?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B4827A26-56DA-4E26-A303-0675A8870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184" y="3649720"/>
            <a:ext cx="1512168" cy="150776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FBE1229D-5A2F-48AE-B730-B0B1A6A71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212976"/>
            <a:ext cx="3228975" cy="238125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E1C26AD4-899D-469F-B4A1-B01082B4EA19}"/>
              </a:ext>
            </a:extLst>
          </p:cNvPr>
          <p:cNvSpPr txBox="1"/>
          <p:nvPr/>
        </p:nvSpPr>
        <p:spPr>
          <a:xfrm>
            <a:off x="611560" y="5733256"/>
            <a:ext cx="27917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OIML Technical </a:t>
            </a:r>
            <a:r>
              <a:rPr lang="de-DE" dirty="0" err="1"/>
              <a:t>Committees</a:t>
            </a:r>
            <a:endParaRPr lang="de-DE" dirty="0"/>
          </a:p>
          <a:p>
            <a:pPr algn="ctr"/>
            <a:r>
              <a:rPr lang="de-DE" dirty="0"/>
              <a:t>and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groups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2E57C06-01E3-4650-B2F2-801969CE99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5936" y="3210697"/>
            <a:ext cx="1631132" cy="2295294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9" name="Pfeil: nach rechts 8">
            <a:extLst>
              <a:ext uri="{FF2B5EF4-FFF2-40B4-BE49-F238E27FC236}">
                <a16:creationId xmlns:a16="http://schemas.microsoft.com/office/drawing/2014/main" id="{E6375CAA-B24F-4078-987C-E0420FABFCD4}"/>
              </a:ext>
            </a:extLst>
          </p:cNvPr>
          <p:cNvSpPr/>
          <p:nvPr/>
        </p:nvSpPr>
        <p:spPr>
          <a:xfrm>
            <a:off x="3493021" y="3791533"/>
            <a:ext cx="360040" cy="12241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Pfeil: nach rechts 24">
            <a:extLst>
              <a:ext uri="{FF2B5EF4-FFF2-40B4-BE49-F238E27FC236}">
                <a16:creationId xmlns:a16="http://schemas.microsoft.com/office/drawing/2014/main" id="{493295AF-6A54-4BBB-A096-613F30758B05}"/>
              </a:ext>
            </a:extLst>
          </p:cNvPr>
          <p:cNvSpPr/>
          <p:nvPr/>
        </p:nvSpPr>
        <p:spPr>
          <a:xfrm>
            <a:off x="5733877" y="3804837"/>
            <a:ext cx="360040" cy="12241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C4ABE275-B2A4-48D2-B791-15A0CD54551E}"/>
              </a:ext>
            </a:extLst>
          </p:cNvPr>
          <p:cNvSpPr txBox="1"/>
          <p:nvPr/>
        </p:nvSpPr>
        <p:spPr>
          <a:xfrm>
            <a:off x="4172064" y="5733256"/>
            <a:ext cx="12788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Need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</a:p>
          <a:p>
            <a:pPr algn="ctr"/>
            <a:r>
              <a:rPr lang="de-DE" dirty="0" err="1"/>
              <a:t>up</a:t>
            </a:r>
            <a:r>
              <a:rPr lang="de-DE" dirty="0"/>
              <a:t>-</a:t>
            </a:r>
            <a:r>
              <a:rPr lang="de-DE" dirty="0" err="1"/>
              <a:t>to</a:t>
            </a:r>
            <a:r>
              <a:rPr lang="de-DE" dirty="0"/>
              <a:t>-date</a:t>
            </a:r>
          </a:p>
        </p:txBody>
      </p:sp>
    </p:spTree>
    <p:extLst>
      <p:ext uri="{BB962C8B-B14F-4D97-AF65-F5344CB8AC3E}">
        <p14:creationId xmlns:p14="http://schemas.microsoft.com/office/powerpoint/2010/main" val="4113943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OIML Issuing Authorities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6</a:t>
            </a:fld>
            <a:endParaRPr lang="fr-FR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10163C6-146C-4FBD-A5D2-814B2B27EF57}"/>
              </a:ext>
            </a:extLst>
          </p:cNvPr>
          <p:cNvSpPr txBox="1"/>
          <p:nvPr/>
        </p:nvSpPr>
        <p:spPr>
          <a:xfrm>
            <a:off x="1495082" y="1988840"/>
            <a:ext cx="5207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dirty="0" err="1"/>
              <a:t>What</a:t>
            </a:r>
            <a:r>
              <a:rPr lang="de-DE" sz="2800" dirty="0"/>
              <a:t> do </a:t>
            </a:r>
            <a:r>
              <a:rPr lang="de-DE" sz="2800" dirty="0" err="1"/>
              <a:t>Issuing</a:t>
            </a:r>
            <a:r>
              <a:rPr lang="de-DE" sz="2800" dirty="0"/>
              <a:t> </a:t>
            </a:r>
            <a:r>
              <a:rPr lang="de-DE" sz="2800" dirty="0" err="1"/>
              <a:t>Authorities</a:t>
            </a:r>
            <a:r>
              <a:rPr lang="de-DE" sz="2800" dirty="0"/>
              <a:t> </a:t>
            </a:r>
            <a:r>
              <a:rPr lang="de-DE" sz="2800" dirty="0" err="1"/>
              <a:t>want</a:t>
            </a:r>
            <a:r>
              <a:rPr lang="de-DE" sz="2800" dirty="0"/>
              <a:t>?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B4827A26-56DA-4E26-A303-0675A8870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301" y="4878164"/>
            <a:ext cx="1512168" cy="1507762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1F64FB07-417D-4134-AE1E-9EDD67B8F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2564904"/>
            <a:ext cx="2981586" cy="1996147"/>
          </a:xfrm>
          <a:prstGeom prst="rect">
            <a:avLst/>
          </a:prstGeom>
        </p:spPr>
      </p:pic>
      <p:sp>
        <p:nvSpPr>
          <p:cNvPr id="10" name="Pfeil: nach oben 9">
            <a:extLst>
              <a:ext uri="{FF2B5EF4-FFF2-40B4-BE49-F238E27FC236}">
                <a16:creationId xmlns:a16="http://schemas.microsoft.com/office/drawing/2014/main" id="{BEA4D260-A273-4D53-8FE4-31FC90F0C4CA}"/>
              </a:ext>
            </a:extLst>
          </p:cNvPr>
          <p:cNvSpPr/>
          <p:nvPr/>
        </p:nvSpPr>
        <p:spPr>
          <a:xfrm>
            <a:off x="1958337" y="4446237"/>
            <a:ext cx="864096" cy="30254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52C2259-5BCA-4C13-ADDB-026F0BADEAC1}"/>
              </a:ext>
            </a:extLst>
          </p:cNvPr>
          <p:cNvSpPr txBox="1"/>
          <p:nvPr/>
        </p:nvSpPr>
        <p:spPr>
          <a:xfrm>
            <a:off x="4097364" y="3111184"/>
            <a:ext cx="34512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070C0"/>
                </a:solidFill>
              </a:rPr>
              <a:t>Fair </a:t>
            </a:r>
            <a:r>
              <a:rPr lang="de-DE" sz="2400" b="1" dirty="0" err="1">
                <a:solidFill>
                  <a:srgbClr val="0070C0"/>
                </a:solidFill>
              </a:rPr>
              <a:t>competition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dirty="0" err="1"/>
              <a:t>between</a:t>
            </a:r>
            <a:endParaRPr lang="de-DE" sz="2400" dirty="0"/>
          </a:p>
          <a:p>
            <a:pPr algn="ctr"/>
            <a:r>
              <a:rPr lang="de-DE" sz="2400" dirty="0" err="1"/>
              <a:t>Issuing</a:t>
            </a:r>
            <a:r>
              <a:rPr lang="de-DE" sz="2400" dirty="0"/>
              <a:t> </a:t>
            </a:r>
            <a:r>
              <a:rPr lang="de-DE" sz="2400" dirty="0" err="1"/>
              <a:t>Authorities</a:t>
            </a:r>
            <a:endParaRPr lang="de-DE" sz="2400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539FF4D-7D2D-4598-BCD6-13B4B5633A25}"/>
              </a:ext>
            </a:extLst>
          </p:cNvPr>
          <p:cNvSpPr txBox="1"/>
          <p:nvPr/>
        </p:nvSpPr>
        <p:spPr>
          <a:xfrm>
            <a:off x="4205083" y="5094309"/>
            <a:ext cx="32025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b="1" dirty="0" err="1">
                <a:solidFill>
                  <a:srgbClr val="0070C0"/>
                </a:solidFill>
              </a:rPr>
              <a:t>Comparable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b="1" dirty="0" err="1">
                <a:solidFill>
                  <a:srgbClr val="0070C0"/>
                </a:solidFill>
              </a:rPr>
              <a:t>results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  <a:r>
              <a:rPr lang="de-DE" sz="2400" dirty="0"/>
              <a:t>due</a:t>
            </a:r>
          </a:p>
          <a:p>
            <a:pPr algn="ctr"/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the</a:t>
            </a:r>
            <a:r>
              <a:rPr lang="de-DE" sz="2400" dirty="0"/>
              <a:t> same </a:t>
            </a:r>
            <a:r>
              <a:rPr lang="de-DE" sz="2400" dirty="0" err="1"/>
              <a:t>testing</a:t>
            </a:r>
            <a:endParaRPr lang="de-DE" sz="2400" dirty="0"/>
          </a:p>
          <a:p>
            <a:pPr algn="ctr"/>
            <a:r>
              <a:rPr lang="de-DE" sz="2400" dirty="0" err="1"/>
              <a:t>procedures</a:t>
            </a:r>
            <a:endParaRPr lang="de-DE" sz="2400" dirty="0"/>
          </a:p>
        </p:txBody>
      </p:sp>
      <p:sp>
        <p:nvSpPr>
          <p:cNvPr id="13" name="Pfeil: nach rechts 12">
            <a:extLst>
              <a:ext uri="{FF2B5EF4-FFF2-40B4-BE49-F238E27FC236}">
                <a16:creationId xmlns:a16="http://schemas.microsoft.com/office/drawing/2014/main" id="{D553EC49-24A2-413D-BDF2-4A0CA4D0E5D5}"/>
              </a:ext>
            </a:extLst>
          </p:cNvPr>
          <p:cNvSpPr/>
          <p:nvPr/>
        </p:nvSpPr>
        <p:spPr>
          <a:xfrm>
            <a:off x="3779912" y="5199997"/>
            <a:ext cx="288032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feil: nach oben 18">
            <a:extLst>
              <a:ext uri="{FF2B5EF4-FFF2-40B4-BE49-F238E27FC236}">
                <a16:creationId xmlns:a16="http://schemas.microsoft.com/office/drawing/2014/main" id="{D298DF50-B543-4590-BDF1-7D0C63B04DF0}"/>
              </a:ext>
            </a:extLst>
          </p:cNvPr>
          <p:cNvSpPr/>
          <p:nvPr/>
        </p:nvSpPr>
        <p:spPr>
          <a:xfrm>
            <a:off x="5409235" y="4446236"/>
            <a:ext cx="864096" cy="30254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7F4C3989-C199-4B77-9304-15AB0EEC23B8}"/>
              </a:ext>
            </a:extLst>
          </p:cNvPr>
          <p:cNvSpPr txBox="1"/>
          <p:nvPr/>
        </p:nvSpPr>
        <p:spPr>
          <a:xfrm>
            <a:off x="2171130" y="3063463"/>
            <a:ext cx="315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M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7423BED0-6FCB-4200-8AC1-428924645848}"/>
              </a:ext>
            </a:extLst>
          </p:cNvPr>
          <p:cNvSpPr txBox="1"/>
          <p:nvPr/>
        </p:nvSpPr>
        <p:spPr>
          <a:xfrm>
            <a:off x="1840039" y="3622625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IA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2753E5B5-737D-4C8C-8F7D-51E69FBA2237}"/>
              </a:ext>
            </a:extLst>
          </p:cNvPr>
          <p:cNvSpPr txBox="1"/>
          <p:nvPr/>
        </p:nvSpPr>
        <p:spPr>
          <a:xfrm>
            <a:off x="2828424" y="3573016"/>
            <a:ext cx="375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IA</a:t>
            </a:r>
          </a:p>
        </p:txBody>
      </p:sp>
    </p:spTree>
    <p:extLst>
      <p:ext uri="{BB962C8B-B14F-4D97-AF65-F5344CB8AC3E}">
        <p14:creationId xmlns:p14="http://schemas.microsoft.com/office/powerpoint/2010/main" val="2656994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7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F26DD8D-BC96-4D06-9EB6-549063B5F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Utilizers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DAF9BC8-78F1-46A4-9769-5328EE59761D}"/>
              </a:ext>
            </a:extLst>
          </p:cNvPr>
          <p:cNvSpPr txBox="1"/>
          <p:nvPr/>
        </p:nvSpPr>
        <p:spPr>
          <a:xfrm>
            <a:off x="2264425" y="1844824"/>
            <a:ext cx="3668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dirty="0" err="1"/>
              <a:t>What</a:t>
            </a:r>
            <a:r>
              <a:rPr lang="de-DE" sz="2800" dirty="0"/>
              <a:t> do </a:t>
            </a:r>
            <a:r>
              <a:rPr lang="de-DE" sz="2800" dirty="0" err="1"/>
              <a:t>Utilizers</a:t>
            </a:r>
            <a:r>
              <a:rPr lang="de-DE" sz="2800" dirty="0"/>
              <a:t> </a:t>
            </a:r>
            <a:r>
              <a:rPr lang="de-DE" sz="2800" dirty="0" err="1"/>
              <a:t>want</a:t>
            </a:r>
            <a:r>
              <a:rPr lang="de-DE" sz="2800" dirty="0"/>
              <a:t>?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5E9FF32-D33E-43B2-A144-41481AD91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3501008"/>
            <a:ext cx="2664296" cy="266429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33D82F6-659F-44FC-B980-E30B56585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2420888"/>
            <a:ext cx="3096344" cy="311016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C5D39CF-59F2-4696-BAB8-23248089B1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1175" y="2853749"/>
            <a:ext cx="959466" cy="129451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0F7A85F-6D0E-4812-A106-C45BC4966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0362" y="2980519"/>
            <a:ext cx="361092" cy="36004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DDB58B00-E209-4EE1-9CC0-64F28094DF0D}"/>
              </a:ext>
            </a:extLst>
          </p:cNvPr>
          <p:cNvSpPr txBox="1"/>
          <p:nvPr/>
        </p:nvSpPr>
        <p:spPr>
          <a:xfrm>
            <a:off x="1612139" y="6165304"/>
            <a:ext cx="1482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Manufacturer</a:t>
            </a:r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500D4A4-427A-4AAA-93C7-4F6274667541}"/>
              </a:ext>
            </a:extLst>
          </p:cNvPr>
          <p:cNvSpPr txBox="1"/>
          <p:nvPr/>
        </p:nvSpPr>
        <p:spPr>
          <a:xfrm>
            <a:off x="3995936" y="5593771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National </a:t>
            </a:r>
            <a:r>
              <a:rPr lang="de-DE" dirty="0" err="1"/>
              <a:t>approval</a:t>
            </a:r>
            <a:r>
              <a:rPr lang="de-DE" dirty="0"/>
              <a:t> </a:t>
            </a:r>
            <a:r>
              <a:rPr lang="de-DE" dirty="0" err="1"/>
              <a:t>authority</a:t>
            </a:r>
            <a:endParaRPr lang="de-DE" dirty="0"/>
          </a:p>
          <a:p>
            <a:pPr algn="ctr"/>
            <a:r>
              <a:rPr lang="de-DE" dirty="0" err="1"/>
              <a:t>wants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b="1" dirty="0" err="1">
                <a:solidFill>
                  <a:srgbClr val="0070C0"/>
                </a:solidFill>
              </a:rPr>
              <a:t>thrust</a:t>
            </a:r>
            <a:r>
              <a:rPr lang="de-DE" b="1" dirty="0">
                <a:solidFill>
                  <a:srgbClr val="0070C0"/>
                </a:solidFill>
              </a:rPr>
              <a:t> </a:t>
            </a:r>
            <a:r>
              <a:rPr lang="de-DE" b="1" dirty="0" err="1">
                <a:solidFill>
                  <a:srgbClr val="0070C0"/>
                </a:solidFill>
              </a:rPr>
              <a:t>into</a:t>
            </a:r>
            <a:r>
              <a:rPr lang="de-DE" b="1" dirty="0">
                <a:solidFill>
                  <a:srgbClr val="0070C0"/>
                </a:solidFill>
              </a:rPr>
              <a:t> </a:t>
            </a:r>
            <a:r>
              <a:rPr lang="de-DE" b="1" dirty="0" err="1">
                <a:solidFill>
                  <a:srgbClr val="0070C0"/>
                </a:solidFill>
              </a:rPr>
              <a:t>certificates</a:t>
            </a:r>
            <a:br>
              <a:rPr lang="de-DE" b="1" dirty="0">
                <a:solidFill>
                  <a:srgbClr val="0070C0"/>
                </a:solidFill>
              </a:rPr>
            </a:br>
            <a:r>
              <a:rPr lang="de-DE" b="1" dirty="0" err="1">
                <a:solidFill>
                  <a:srgbClr val="0070C0"/>
                </a:solidFill>
              </a:rPr>
              <a:t>based</a:t>
            </a:r>
            <a:r>
              <a:rPr lang="de-DE" b="1" dirty="0">
                <a:solidFill>
                  <a:srgbClr val="0070C0"/>
                </a:solidFill>
              </a:rPr>
              <a:t> on </a:t>
            </a:r>
            <a:r>
              <a:rPr lang="de-DE" b="1" dirty="0" err="1">
                <a:solidFill>
                  <a:srgbClr val="0070C0"/>
                </a:solidFill>
              </a:rPr>
              <a:t>competence</a:t>
            </a:r>
            <a:endParaRPr lang="de-DE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955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8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F26DD8D-BC96-4D06-9EB6-549063B5F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Utilizers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DAF9BC8-78F1-46A4-9769-5328EE59761D}"/>
              </a:ext>
            </a:extLst>
          </p:cNvPr>
          <p:cNvSpPr txBox="1"/>
          <p:nvPr/>
        </p:nvSpPr>
        <p:spPr>
          <a:xfrm>
            <a:off x="2264425" y="1844824"/>
            <a:ext cx="3668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dirty="0" err="1"/>
              <a:t>What</a:t>
            </a:r>
            <a:r>
              <a:rPr lang="de-DE" sz="2800" dirty="0"/>
              <a:t> do </a:t>
            </a:r>
            <a:r>
              <a:rPr lang="de-DE" sz="2800" dirty="0" err="1"/>
              <a:t>Utilizers</a:t>
            </a:r>
            <a:r>
              <a:rPr lang="de-DE" sz="2800" dirty="0"/>
              <a:t> </a:t>
            </a:r>
            <a:r>
              <a:rPr lang="de-DE" sz="2800" dirty="0" err="1"/>
              <a:t>want</a:t>
            </a:r>
            <a:r>
              <a:rPr lang="de-DE" sz="2800" dirty="0"/>
              <a:t>?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6266F59A-DFCB-4F5D-8E70-2AE67F7337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1" y="3216491"/>
            <a:ext cx="2628391" cy="1752808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4F5752D1-4798-4585-8337-4A1F855F9149}"/>
              </a:ext>
            </a:extLst>
          </p:cNvPr>
          <p:cNvSpPr txBox="1"/>
          <p:nvPr/>
        </p:nvSpPr>
        <p:spPr>
          <a:xfrm>
            <a:off x="364741" y="2424403"/>
            <a:ext cx="22606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/>
              <a:t>Manufacturer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a</a:t>
            </a:r>
          </a:p>
          <a:p>
            <a:pPr algn="ctr"/>
            <a:r>
              <a:rPr lang="de-DE" dirty="0" err="1"/>
              <a:t>measuring</a:t>
            </a:r>
            <a:r>
              <a:rPr lang="de-DE" dirty="0"/>
              <a:t> </a:t>
            </a:r>
            <a:r>
              <a:rPr lang="de-DE" dirty="0" err="1"/>
              <a:t>instrument</a:t>
            </a:r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AF302A56-40B3-42B4-9878-01EF66490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3216491"/>
            <a:ext cx="2275073" cy="1752808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F4453A4-0A1B-4D16-BEE4-2BC51C5F8E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841" y="3216491"/>
            <a:ext cx="2092060" cy="1752808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828E6EEE-A26F-4B36-9489-6AFE1DB49F16}"/>
              </a:ext>
            </a:extLst>
          </p:cNvPr>
          <p:cNvSpPr txBox="1"/>
          <p:nvPr/>
        </p:nvSpPr>
        <p:spPr>
          <a:xfrm>
            <a:off x="3178176" y="2434044"/>
            <a:ext cx="21094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Country </a:t>
            </a:r>
            <a:r>
              <a:rPr lang="de-DE" dirty="0" err="1"/>
              <a:t>without</a:t>
            </a:r>
            <a:r>
              <a:rPr lang="de-DE" dirty="0"/>
              <a:t> </a:t>
            </a:r>
            <a:r>
              <a:rPr lang="de-DE" dirty="0" err="1"/>
              <a:t>any</a:t>
            </a:r>
            <a:endParaRPr lang="de-DE" dirty="0"/>
          </a:p>
          <a:p>
            <a:pPr algn="ctr"/>
            <a:r>
              <a:rPr lang="de-DE" dirty="0" err="1"/>
              <a:t>Issuing</a:t>
            </a:r>
            <a:r>
              <a:rPr lang="de-DE" dirty="0"/>
              <a:t> Authority</a:t>
            </a:r>
            <a:br>
              <a:rPr lang="de-DE" dirty="0"/>
            </a:br>
            <a:endParaRPr lang="de-DE" dirty="0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B595694-3628-4A0E-93C2-DCD31179DFC4}"/>
              </a:ext>
            </a:extLst>
          </p:cNvPr>
          <p:cNvSpPr txBox="1"/>
          <p:nvPr/>
        </p:nvSpPr>
        <p:spPr>
          <a:xfrm>
            <a:off x="5489309" y="2420888"/>
            <a:ext cx="241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/>
              <a:t>Market</a:t>
            </a:r>
            <a:br>
              <a:rPr lang="de-DE" dirty="0"/>
            </a:br>
            <a:r>
              <a:rPr lang="de-DE" dirty="0"/>
              <a:t>(</a:t>
            </a:r>
            <a:r>
              <a:rPr lang="de-DE" dirty="0" err="1"/>
              <a:t>sales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customer</a:t>
            </a:r>
            <a:r>
              <a:rPr lang="de-DE" dirty="0"/>
              <a:t>)</a:t>
            </a:r>
          </a:p>
        </p:txBody>
      </p:sp>
      <p:sp>
        <p:nvSpPr>
          <p:cNvPr id="20" name="Pfeil: nach rechts 19">
            <a:extLst>
              <a:ext uri="{FF2B5EF4-FFF2-40B4-BE49-F238E27FC236}">
                <a16:creationId xmlns:a16="http://schemas.microsoft.com/office/drawing/2014/main" id="{0CC096A8-60D1-4E55-BE05-D81001333A96}"/>
              </a:ext>
            </a:extLst>
          </p:cNvPr>
          <p:cNvSpPr/>
          <p:nvPr/>
        </p:nvSpPr>
        <p:spPr>
          <a:xfrm>
            <a:off x="2879912" y="3720547"/>
            <a:ext cx="251928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feil: nach rechts 20">
            <a:extLst>
              <a:ext uri="{FF2B5EF4-FFF2-40B4-BE49-F238E27FC236}">
                <a16:creationId xmlns:a16="http://schemas.microsoft.com/office/drawing/2014/main" id="{75856F40-4EED-4EF1-B1A7-3FA34E412894}"/>
              </a:ext>
            </a:extLst>
          </p:cNvPr>
          <p:cNvSpPr/>
          <p:nvPr/>
        </p:nvSpPr>
        <p:spPr>
          <a:xfrm>
            <a:off x="5406913" y="3711775"/>
            <a:ext cx="251928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4931E37D-EF1A-4F1C-9659-ADEAD3317420}"/>
              </a:ext>
            </a:extLst>
          </p:cNvPr>
          <p:cNvCxnSpPr>
            <a:cxnSpLocks/>
          </p:cNvCxnSpPr>
          <p:nvPr/>
        </p:nvCxnSpPr>
        <p:spPr>
          <a:xfrm flipV="1">
            <a:off x="2987824" y="3068960"/>
            <a:ext cx="2520280" cy="201796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CAA4725B-44AD-4BC8-B7BF-7D56198C19CD}"/>
              </a:ext>
            </a:extLst>
          </p:cNvPr>
          <p:cNvCxnSpPr>
            <a:cxnSpLocks/>
          </p:cNvCxnSpPr>
          <p:nvPr/>
        </p:nvCxnSpPr>
        <p:spPr>
          <a:xfrm flipH="1" flipV="1">
            <a:off x="2987824" y="3140969"/>
            <a:ext cx="2520280" cy="194595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B613102F-C2A1-4EC5-8867-F10B7EBB84F7}"/>
              </a:ext>
            </a:extLst>
          </p:cNvPr>
          <p:cNvGrpSpPr/>
          <p:nvPr/>
        </p:nvGrpSpPr>
        <p:grpSpPr>
          <a:xfrm>
            <a:off x="817895" y="4969299"/>
            <a:ext cx="1495641" cy="1424598"/>
            <a:chOff x="817895" y="4969299"/>
            <a:chExt cx="1495641" cy="1424598"/>
          </a:xfrm>
        </p:grpSpPr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D74DF023-44B1-4857-88D7-D4CC73F0A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7895" y="5241595"/>
              <a:ext cx="1495641" cy="1152302"/>
            </a:xfrm>
            <a:prstGeom prst="rect">
              <a:avLst/>
            </a:prstGeom>
          </p:spPr>
        </p:pic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5929FDA9-2B62-4BE0-9F90-E5A697EB59A2}"/>
                </a:ext>
              </a:extLst>
            </p:cNvPr>
            <p:cNvSpPr txBox="1"/>
            <p:nvPr/>
          </p:nvSpPr>
          <p:spPr>
            <a:xfrm>
              <a:off x="1316287" y="5373216"/>
              <a:ext cx="4988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FF00"/>
                  </a:solidFill>
                </a:rPr>
                <a:t>IA</a:t>
              </a:r>
            </a:p>
          </p:txBody>
        </p:sp>
        <p:sp>
          <p:nvSpPr>
            <p:cNvPr id="28" name="Pfeil: nach unten 27">
              <a:extLst>
                <a:ext uri="{FF2B5EF4-FFF2-40B4-BE49-F238E27FC236}">
                  <a16:creationId xmlns:a16="http://schemas.microsoft.com/office/drawing/2014/main" id="{BF1A00D5-5714-4F40-959E-BFBF70E12F49}"/>
                </a:ext>
              </a:extLst>
            </p:cNvPr>
            <p:cNvSpPr/>
            <p:nvPr/>
          </p:nvSpPr>
          <p:spPr>
            <a:xfrm>
              <a:off x="1259632" y="4969299"/>
              <a:ext cx="648072" cy="27229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94F116F1-A44F-468C-8984-A28D8C9A683E}"/>
              </a:ext>
            </a:extLst>
          </p:cNvPr>
          <p:cNvGrpSpPr/>
          <p:nvPr/>
        </p:nvGrpSpPr>
        <p:grpSpPr>
          <a:xfrm>
            <a:off x="2426071" y="5419730"/>
            <a:ext cx="922244" cy="864096"/>
            <a:chOff x="2426071" y="5419730"/>
            <a:chExt cx="922244" cy="864096"/>
          </a:xfrm>
        </p:grpSpPr>
        <p:pic>
          <p:nvPicPr>
            <p:cNvPr id="31" name="Grafik 30">
              <a:extLst>
                <a:ext uri="{FF2B5EF4-FFF2-40B4-BE49-F238E27FC236}">
                  <a16:creationId xmlns:a16="http://schemas.microsoft.com/office/drawing/2014/main" id="{FD637D36-982D-4B97-8BAB-DB479217F26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850441" y="5565024"/>
              <a:ext cx="497874" cy="672288"/>
            </a:xfrm>
            <a:prstGeom prst="rect">
              <a:avLst/>
            </a:prstGeom>
          </p:spPr>
        </p:pic>
        <p:sp>
          <p:nvSpPr>
            <p:cNvPr id="32" name="Pfeil: nach rechts 31">
              <a:extLst>
                <a:ext uri="{FF2B5EF4-FFF2-40B4-BE49-F238E27FC236}">
                  <a16:creationId xmlns:a16="http://schemas.microsoft.com/office/drawing/2014/main" id="{97AD8BEE-8593-4AC0-9F41-54D13E56307B}"/>
                </a:ext>
              </a:extLst>
            </p:cNvPr>
            <p:cNvSpPr/>
            <p:nvPr/>
          </p:nvSpPr>
          <p:spPr>
            <a:xfrm>
              <a:off x="2426071" y="5419730"/>
              <a:ext cx="251928" cy="8640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C9A2333C-CBB9-49E1-9E12-C65E05FD0DE2}"/>
              </a:ext>
            </a:extLst>
          </p:cNvPr>
          <p:cNvGrpSpPr/>
          <p:nvPr/>
        </p:nvGrpSpPr>
        <p:grpSpPr>
          <a:xfrm>
            <a:off x="3527984" y="5105074"/>
            <a:ext cx="1328406" cy="1463650"/>
            <a:chOff x="3527984" y="5105074"/>
            <a:chExt cx="1328406" cy="1463650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CB8A9C64-ADBF-4A34-9B22-476140F027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79912" y="5105074"/>
              <a:ext cx="1076478" cy="1082848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457EA765-5155-4E19-BC24-513444503E20}"/>
                </a:ext>
              </a:extLst>
            </p:cNvPr>
            <p:cNvSpPr txBox="1"/>
            <p:nvPr/>
          </p:nvSpPr>
          <p:spPr>
            <a:xfrm>
              <a:off x="3893387" y="6199392"/>
              <a:ext cx="8495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Utilizer</a:t>
              </a:r>
              <a:endParaRPr lang="de-DE" dirty="0"/>
            </a:p>
          </p:txBody>
        </p:sp>
        <p:sp>
          <p:nvSpPr>
            <p:cNvPr id="33" name="Pfeil: nach rechts 32">
              <a:extLst>
                <a:ext uri="{FF2B5EF4-FFF2-40B4-BE49-F238E27FC236}">
                  <a16:creationId xmlns:a16="http://schemas.microsoft.com/office/drawing/2014/main" id="{C4603DB1-3AD5-4325-B1BF-87A244CF9F8F}"/>
                </a:ext>
              </a:extLst>
            </p:cNvPr>
            <p:cNvSpPr/>
            <p:nvPr/>
          </p:nvSpPr>
          <p:spPr>
            <a:xfrm>
              <a:off x="3527984" y="5445224"/>
              <a:ext cx="251928" cy="86409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26D78E2F-8676-4E73-9FE1-AE1ABA7B6206}"/>
              </a:ext>
            </a:extLst>
          </p:cNvPr>
          <p:cNvGrpSpPr/>
          <p:nvPr/>
        </p:nvGrpSpPr>
        <p:grpSpPr>
          <a:xfrm>
            <a:off x="5126538" y="4969299"/>
            <a:ext cx="1847942" cy="1499193"/>
            <a:chOff x="5126538" y="4969299"/>
            <a:chExt cx="1847942" cy="1499193"/>
          </a:xfrm>
        </p:grpSpPr>
        <p:sp>
          <p:nvSpPr>
            <p:cNvPr id="34" name="Pfeil: nach oben gebogen 33">
              <a:extLst>
                <a:ext uri="{FF2B5EF4-FFF2-40B4-BE49-F238E27FC236}">
                  <a16:creationId xmlns:a16="http://schemas.microsoft.com/office/drawing/2014/main" id="{AF040B1D-6443-4184-87B4-597A7B24763C}"/>
                </a:ext>
              </a:extLst>
            </p:cNvPr>
            <p:cNvSpPr/>
            <p:nvPr/>
          </p:nvSpPr>
          <p:spPr>
            <a:xfrm>
              <a:off x="5220072" y="4969299"/>
              <a:ext cx="1754408" cy="1051989"/>
            </a:xfrm>
            <a:prstGeom prst="ben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98889D50-BC67-403D-B36D-28B4CB60C206}"/>
                </a:ext>
              </a:extLst>
            </p:cNvPr>
            <p:cNvSpPr txBox="1"/>
            <p:nvPr/>
          </p:nvSpPr>
          <p:spPr>
            <a:xfrm>
              <a:off x="5126538" y="6099160"/>
              <a:ext cx="18479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/>
                <a:t>National </a:t>
              </a:r>
              <a:r>
                <a:rPr lang="de-DE" dirty="0" err="1"/>
                <a:t>approval</a:t>
              </a:r>
              <a:endParaRPr lang="de-DE" dirty="0"/>
            </a:p>
          </p:txBody>
        </p:sp>
      </p:grpSp>
    </p:spTree>
    <p:extLst>
      <p:ext uri="{BB962C8B-B14F-4D97-AF65-F5344CB8AC3E}">
        <p14:creationId xmlns:p14="http://schemas.microsoft.com/office/powerpoint/2010/main" val="108184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9</a:t>
            </a:fld>
            <a:endParaRPr lang="fr-FR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9F26DD8D-BC96-4D06-9EB6-549063B5F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err="1"/>
              <a:t>Utilizers</a:t>
            </a:r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DAF9BC8-78F1-46A4-9769-5328EE59761D}"/>
              </a:ext>
            </a:extLst>
          </p:cNvPr>
          <p:cNvSpPr txBox="1"/>
          <p:nvPr/>
        </p:nvSpPr>
        <p:spPr>
          <a:xfrm>
            <a:off x="2264425" y="1844824"/>
            <a:ext cx="3668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dirty="0" err="1"/>
              <a:t>What</a:t>
            </a:r>
            <a:r>
              <a:rPr lang="de-DE" sz="2800" dirty="0"/>
              <a:t> do </a:t>
            </a:r>
            <a:r>
              <a:rPr lang="de-DE" sz="2800" dirty="0" err="1"/>
              <a:t>Utilizers</a:t>
            </a:r>
            <a:r>
              <a:rPr lang="de-DE" sz="2800" dirty="0"/>
              <a:t> </a:t>
            </a:r>
            <a:r>
              <a:rPr lang="de-DE" sz="2800" dirty="0" err="1"/>
              <a:t>want</a:t>
            </a:r>
            <a:r>
              <a:rPr lang="de-DE" sz="2800" dirty="0"/>
              <a:t>?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5E9FF32-D33E-43B2-A144-41481AD91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3501008"/>
            <a:ext cx="2664296" cy="266429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33D82F6-659F-44FC-B980-E30B56585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2420888"/>
            <a:ext cx="3096344" cy="311016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C5D39CF-59F2-4696-BAB8-23248089B1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1175" y="2853749"/>
            <a:ext cx="959466" cy="129451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0F7A85F-6D0E-4812-A106-C45BC4966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0362" y="2980519"/>
            <a:ext cx="361092" cy="36004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DDB58B00-E209-4EE1-9CC0-64F28094DF0D}"/>
              </a:ext>
            </a:extLst>
          </p:cNvPr>
          <p:cNvSpPr txBox="1"/>
          <p:nvPr/>
        </p:nvSpPr>
        <p:spPr>
          <a:xfrm>
            <a:off x="1612139" y="6165304"/>
            <a:ext cx="1482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Manufacturer</a:t>
            </a:r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500D4A4-427A-4AAA-93C7-4F6274667541}"/>
              </a:ext>
            </a:extLst>
          </p:cNvPr>
          <p:cNvSpPr txBox="1"/>
          <p:nvPr/>
        </p:nvSpPr>
        <p:spPr>
          <a:xfrm>
            <a:off x="3995936" y="5593771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National </a:t>
            </a:r>
            <a:r>
              <a:rPr lang="de-DE" dirty="0" err="1"/>
              <a:t>approval</a:t>
            </a:r>
            <a:r>
              <a:rPr lang="de-DE" dirty="0"/>
              <a:t> </a:t>
            </a:r>
            <a:r>
              <a:rPr lang="de-DE" dirty="0" err="1"/>
              <a:t>authority</a:t>
            </a:r>
            <a:endParaRPr lang="de-DE" dirty="0"/>
          </a:p>
          <a:p>
            <a:pPr algn="ctr"/>
            <a:r>
              <a:rPr lang="de-DE" dirty="0" err="1"/>
              <a:t>wants</a:t>
            </a:r>
            <a:r>
              <a:rPr lang="de-DE" dirty="0"/>
              <a:t> </a:t>
            </a:r>
            <a:r>
              <a:rPr lang="de-DE" b="1" dirty="0" err="1">
                <a:solidFill>
                  <a:srgbClr val="0070C0"/>
                </a:solidFill>
              </a:rPr>
              <a:t>to</a:t>
            </a:r>
            <a:r>
              <a:rPr lang="de-DE" b="1" dirty="0">
                <a:solidFill>
                  <a:srgbClr val="0070C0"/>
                </a:solidFill>
              </a:rPr>
              <a:t> save </a:t>
            </a:r>
            <a:r>
              <a:rPr lang="de-DE" b="1" dirty="0" err="1">
                <a:solidFill>
                  <a:srgbClr val="0070C0"/>
                </a:solidFill>
              </a:rPr>
              <a:t>resources</a:t>
            </a:r>
            <a:br>
              <a:rPr lang="de-DE" dirty="0"/>
            </a:b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approval</a:t>
            </a:r>
            <a:r>
              <a:rPr lang="de-DE" dirty="0"/>
              <a:t> </a:t>
            </a:r>
            <a:r>
              <a:rPr lang="de-DE" dirty="0" err="1"/>
              <a:t>process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7448110"/>
      </p:ext>
    </p:extLst>
  </p:cSld>
  <p:clrMapOvr>
    <a:masterClrMapping/>
  </p:clrMapOvr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231</Words>
  <Application>Microsoft Office PowerPoint</Application>
  <PresentationFormat>Bildschirmpräsentation (4:3)</PresentationFormat>
  <Paragraphs>90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6" baseType="lpstr">
      <vt:lpstr>Arial</vt:lpstr>
      <vt:lpstr>Calibri</vt:lpstr>
      <vt:lpstr>OIML PowerPoint Layout 2015</vt:lpstr>
      <vt:lpstr>Stakeholder perspectives: Issuing Authorities and Utilizers</vt:lpstr>
      <vt:lpstr>OIML Issuing Authorities</vt:lpstr>
      <vt:lpstr>OIML Issuing Authorities</vt:lpstr>
      <vt:lpstr>OIML Issuing Authorities</vt:lpstr>
      <vt:lpstr>OIML Issuing Authorities</vt:lpstr>
      <vt:lpstr>OIML Issuing Authorities</vt:lpstr>
      <vt:lpstr>Utilizers</vt:lpstr>
      <vt:lpstr>Utilizers</vt:lpstr>
      <vt:lpstr>Utilizers</vt:lpstr>
      <vt:lpstr>OIML Issuing Authorities</vt:lpstr>
      <vt:lpstr>Utilizers and Associates (1)</vt:lpstr>
      <vt:lpstr>Utilizers and Associates (2)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Certification System</dc:title>
  <dc:creator>DixonP</dc:creator>
  <cp:lastModifiedBy>Peter Ulbig</cp:lastModifiedBy>
  <cp:revision>197</cp:revision>
  <cp:lastPrinted>2017-06-09T15:55:04Z</cp:lastPrinted>
  <dcterms:created xsi:type="dcterms:W3CDTF">2017-01-13T15:09:56Z</dcterms:created>
  <dcterms:modified xsi:type="dcterms:W3CDTF">2018-05-14T19:52:31Z</dcterms:modified>
</cp:coreProperties>
</file>